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02" r:id="rId3"/>
    <p:sldId id="259" r:id="rId4"/>
    <p:sldId id="271" r:id="rId5"/>
    <p:sldId id="276" r:id="rId6"/>
    <p:sldId id="286" r:id="rId7"/>
    <p:sldId id="272" r:id="rId8"/>
    <p:sldId id="279" r:id="rId9"/>
    <p:sldId id="275" r:id="rId10"/>
    <p:sldId id="268" r:id="rId11"/>
    <p:sldId id="309" r:id="rId12"/>
    <p:sldId id="303" r:id="rId13"/>
    <p:sldId id="307" r:id="rId14"/>
    <p:sldId id="311" r:id="rId15"/>
    <p:sldId id="308" r:id="rId16"/>
    <p:sldId id="310" r:id="rId17"/>
    <p:sldId id="314" r:id="rId18"/>
    <p:sldId id="315" r:id="rId19"/>
    <p:sldId id="312" r:id="rId20"/>
    <p:sldId id="316" r:id="rId21"/>
    <p:sldId id="264" r:id="rId22"/>
    <p:sldId id="321" r:id="rId23"/>
    <p:sldId id="322" r:id="rId24"/>
    <p:sldId id="319" r:id="rId25"/>
    <p:sldId id="320" r:id="rId26"/>
    <p:sldId id="317" r:id="rId27"/>
    <p:sldId id="274" r:id="rId28"/>
    <p:sldId id="318" r:id="rId29"/>
    <p:sldId id="290" r:id="rId30"/>
    <p:sldId id="291" r:id="rId31"/>
    <p:sldId id="295" r:id="rId32"/>
    <p:sldId id="294" r:id="rId33"/>
    <p:sldId id="292" r:id="rId34"/>
    <p:sldId id="297" r:id="rId35"/>
    <p:sldId id="296" r:id="rId36"/>
    <p:sldId id="301" r:id="rId37"/>
    <p:sldId id="298" r:id="rId3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86" d="100"/>
          <a:sy n="86" d="100"/>
        </p:scale>
        <p:origin x="-8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11/19/2018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66799"/>
            <a:ext cx="7772400" cy="914401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занятия: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" y="1905000"/>
            <a:ext cx="7543800" cy="29718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по военно-патриотическому  </a:t>
            </a: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воспитанию                          </a:t>
            </a:r>
          </a:p>
          <a:p>
            <a:pPr algn="l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 в школе № 161</a:t>
            </a: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3791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733800"/>
            <a:ext cx="2133600" cy="28448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744785" y="4800600"/>
            <a:ext cx="46482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Воробьев В. Я.,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Преподаватель- организатор  ОБЖ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МБОУ «СОШ №161»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sz="3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Военно-спортивной игре присущи   </a:t>
            </a:r>
            <a:br>
              <a:rPr lang="ru-RU" sz="3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основные черты любой игры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24000"/>
            <a:ext cx="5943600" cy="44958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Познавательный характер и разнообразие игровых мотивов,</a:t>
            </a:r>
          </a:p>
          <a:p>
            <a:pPr marL="0" lvl="0" indent="0" algn="just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целей, активность действий, высокая эмоциональность, жизнерадостность.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IMG-20180119-WA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601673"/>
            <a:ext cx="2963985" cy="5256328"/>
          </a:xfrm>
          <a:prstGeom prst="rect">
            <a:avLst/>
          </a:prstGeom>
        </p:spPr>
      </p:pic>
      <p:pic>
        <p:nvPicPr>
          <p:cNvPr id="7170" name="Picture 2" descr="C:\Users\Артем\Desktop\Фото школа 1\Фото для проекта\DSC04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62" y="182501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1. Наличие </a:t>
            </a:r>
            <a:r>
              <a:rPr lang="ru-RU" b="1" dirty="0"/>
              <a:t>элементов героики и боевой романтики. Рисуя в своем воображении картину боевых действий, ребята непременно примысливают и себя в качестве участников, стремятся быть достойными героев;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9906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Но вместе с тем оборонно-спортивная игра имеет свои характерные признаки и особенности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 </a:t>
            </a:r>
            <a:r>
              <a:rPr lang="ru-RU" b="1" dirty="0">
                <a:solidFill>
                  <a:srgbClr val="FF0000"/>
                </a:solidFill>
              </a:rPr>
              <a:t>ним следует, прежде всего, отнести: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s://www.stop-book.com/upload/parser/images/68002/falsifikaciya_vov_-_5_posle_sohraneniya_zhizni_vse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536574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dmsud.ru/uploads/posts/2017-05/1493875368_-vinovniki-pozhara-kartin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9" y="3062404"/>
            <a:ext cx="3784113" cy="38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815" y="785337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</a:t>
            </a:r>
            <a:r>
              <a:rPr lang="ru-RU" b="1" dirty="0" smtClean="0">
                <a:solidFill>
                  <a:srgbClr val="FF0000"/>
                </a:solidFill>
              </a:rPr>
              <a:t>Одна из особенностей оборонно- спортивных игр:</a:t>
            </a:r>
          </a:p>
          <a:p>
            <a:r>
              <a:rPr lang="ru-RU" b="1" dirty="0" smtClean="0"/>
              <a:t>2. Возможность широко применять в процессе игр компасы, бинокли, топографические карты, схемы, разнообразные средства сигнализации, макеты оружия,  учебное оружие, противогазы, имитационные средства (холостые патроны, взрывпакеты, дымовые шашки и гранаты, сигнальные ракеты и др.);</a:t>
            </a:r>
            <a:endParaRPr lang="ru-RU" b="1" dirty="0"/>
          </a:p>
        </p:txBody>
      </p:sp>
      <p:pic>
        <p:nvPicPr>
          <p:cNvPr id="1028" name="Picture 4" descr="http://www.kamprok.ru/kamchassets/uploads/2016/02/rolik_nv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5" y="4114800"/>
            <a:ext cx="3621127" cy="27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ompancommand.com/battle_train/Polev_Vyhod/UMB_Ognev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48" y="5342239"/>
            <a:ext cx="2229237" cy="15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omnivoinu.ru/img/reports/956/img/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12" y="4496885"/>
            <a:ext cx="3515291" cy="23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entrcav.ru/sites/default/files/pictures/site/obj/%D0%A1%D1%82%D1%80.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65" y="2209800"/>
            <a:ext cx="3386838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yarregion.ru/depts/dobr/Documents/obzh/2311_konk1_01_20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2562361"/>
            <a:ext cx="2289863" cy="152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xn--80ahclcogc6ci4h.xn--90anlfbebar6i.xn--p1ai/images/military/military/photo/roshka_rhb_131-5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68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200" y="797511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3. Ярко </a:t>
            </a:r>
            <a:r>
              <a:rPr lang="ru-RU" b="1" dirty="0"/>
              <a:t>выраженную оборонно-прикладную направленность знаний и действий в игре: решение тактических задач, передвижение отрядов в четком строю, ориентирование на местности по различным признакам, решение задач на определение расстояний разнообразными способами и других упражнений, ведение разведки, наступление на противника, ведение оборонительного боя, совершение скрытых и быстрых передвижений и маневров на местности, преодоление разнообразных естественных и искусственных препятствий, которые стоят или внезапно возникают на пути к достижению цели, и </a:t>
            </a:r>
            <a:r>
              <a:rPr lang="ru-RU" b="1" dirty="0" smtClean="0"/>
              <a:t>т.д.</a:t>
            </a:r>
            <a:endParaRPr lang="ru-RU" b="1" dirty="0"/>
          </a:p>
        </p:txBody>
      </p:sp>
      <p:pic>
        <p:nvPicPr>
          <p:cNvPr id="2050" name="Picture 2" descr="https://img2.voenpro.ru/images/den-vojsk-radiatsionnoj-himicheskoj-i-biologicheskoj-zaschity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435"/>
            <a:ext cx="4267201" cy="27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Фото для проекта\Парад вахта памяти. 2016\Артем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13" y="3105835"/>
            <a:ext cx="3885287" cy="291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ртем\Desktop\Фото школа 1\Фото для проекта\IMG_0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57803"/>
            <a:ext cx="2362200" cy="379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572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4. Важной </a:t>
            </a:r>
            <a:r>
              <a:rPr lang="ru-RU" b="1" dirty="0"/>
              <a:t>особенностью оборонно -спортивной игры является и то, что достижение целей в ней протекает в специфических условиях, в упрощенном виде отражающих характер военных занятий и боевых действий. Выполняя свои обязанности в игре, участник вынужден мысленно предвидеть возможный ход и результат своих действий, сравнивать их с тем, что было задумано, следить за обстановкой, контролировать свое </a:t>
            </a:r>
            <a:r>
              <a:rPr lang="ru-RU" b="1" dirty="0" smtClean="0"/>
              <a:t>поведение.</a:t>
            </a:r>
            <a:endParaRPr lang="ru-RU" b="1" dirty="0"/>
          </a:p>
        </p:txBody>
      </p:sp>
      <p:pic>
        <p:nvPicPr>
          <p:cNvPr id="9218" name="Picture 2" descr="C:\Users\Артем\Desktop\Фото школа 1\Фото для проекта\IMG-20170929-WA0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34662"/>
            <a:ext cx="5537218" cy="312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ртем\Desktop\фото школа 2\фото0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3355" y="1599913"/>
            <a:ext cx="3202126" cy="426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ртем\Desktop\фото школа 2\фото0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3700" y="17907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9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3908" y="428179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5. Разнообразные </a:t>
            </a:r>
            <a:r>
              <a:rPr lang="ru-RU" b="1" dirty="0"/>
              <a:t>упражнения, применяемые в игре (в ходьбе, беге, прыжках, метании, наблюдательности, </a:t>
            </a:r>
            <a:r>
              <a:rPr lang="ru-RU" b="1" dirty="0" err="1"/>
              <a:t>следопытстве</a:t>
            </a:r>
            <a:r>
              <a:rPr lang="ru-RU" b="1" dirty="0"/>
              <a:t> и ориентировании, оказании первой помощи пострадавшим, навыках походной жизни, строевых упражнениях и пр.) являются по духу спортивными, проводятся обычно в соревновательной форме, что особенно привлекает ребят.</a:t>
            </a:r>
          </a:p>
        </p:txBody>
      </p:sp>
      <p:pic>
        <p:nvPicPr>
          <p:cNvPr id="5122" name="Picture 2" descr="C:\Users\Артем\Desktop\Фото школа 1\Фото для проекта\IMG_24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ртем\Desktop\Фото школа 1\Фото для проекта\IMG-20170929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" y="1902705"/>
            <a:ext cx="4247661" cy="23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ртем\Desktop\Фото школа 1\Фото для проекта\IMG-20170929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09384"/>
            <a:ext cx="4872892" cy="27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ртем\Desktop\Фото школа 1\Фото для проекта\Артем0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507"/>
            <a:ext cx="2938502" cy="220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ртем\Desktop\Фото школа 1\Фото для проекта\Артем03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02" y="1530197"/>
            <a:ext cx="1934390" cy="25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9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4384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Таким образом, рассматривая вопрос о сущности детской оборонно -спортивной игры, следует исходить из общего представления об игре как исторически возникшем виде деятельности детей, заключающемся в воспроизведении действий взрослых и отношений между ними и направленном на познание предметной и социальной деятельности, как одном из средств физического, умственного и нравственного воспитания подрастающего </a:t>
            </a:r>
            <a:r>
              <a:rPr lang="ru-RU" sz="2000" b="1" i="1" dirty="0" smtClean="0"/>
              <a:t>поколения.</a:t>
            </a:r>
            <a:endParaRPr lang="ru-RU" sz="2000" dirty="0"/>
          </a:p>
        </p:txBody>
      </p:sp>
      <p:pic>
        <p:nvPicPr>
          <p:cNvPr id="8194" name="Picture 2" descr="https://sun9-9.userapi.com/c840231/v840231112/445be/0xKudvrLRI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" y="4572000"/>
            <a:ext cx="908685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2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5134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Исследования показали, что основными мотивами, поражающими у учащихся интерес к военно-спортивной игре, являются </a:t>
            </a:r>
            <a:r>
              <a:rPr lang="ru-RU" b="1" dirty="0" smtClean="0">
                <a:solidFill>
                  <a:srgbClr val="FF0000"/>
                </a:solidFill>
              </a:rPr>
              <a:t>следующие:</a:t>
            </a:r>
          </a:p>
          <a:p>
            <a:r>
              <a:rPr lang="ru-RU" b="1" u="sng" dirty="0" smtClean="0"/>
              <a:t>Во-первых</a:t>
            </a:r>
            <a:r>
              <a:rPr lang="ru-RU" b="1" dirty="0"/>
              <a:t>, желание удовлетворить свое стремление к героическим поступкам, доказать свою взрослость, самостоятельность, проверить свои силы в возможности проявить личные качества, занять определенное место в коллективе, самоутвердиться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 </a:t>
            </a:r>
            <a:r>
              <a:rPr lang="ru-RU" b="1" u="sng" dirty="0"/>
              <a:t>Во-вторых</a:t>
            </a:r>
            <a:r>
              <a:rPr lang="ru-RU" b="1" dirty="0"/>
              <a:t>, стремление приобрести некоторые первичные военные знания, умения и навыки в действиях на местности, а также развить у себя ряд морально-волевых качеств, необходимых для активного участия в будущем в трудовой деятельности, в защите своего Отечества.</a:t>
            </a:r>
          </a:p>
        </p:txBody>
      </p:sp>
      <p:pic>
        <p:nvPicPr>
          <p:cNvPr id="2051" name="Picture 3" descr="C:\Users\Артем\Desktop\Фото школа 1\Фото для проекта\IMG_3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14" y="3625389"/>
            <a:ext cx="5023555" cy="28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ртем\Desktop\Фото школа 1\Фото для проекта\DSCN1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" y="35814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700" y="914400"/>
            <a:ext cx="807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Качества, формирующиеся </a:t>
            </a:r>
            <a:r>
              <a:rPr lang="ru-RU" sz="2000" b="1" dirty="0">
                <a:solidFill>
                  <a:srgbClr val="FF0000"/>
                </a:solidFill>
              </a:rPr>
              <a:t>у ребят в процессе </a:t>
            </a:r>
            <a:r>
              <a:rPr lang="ru-RU" sz="2000" b="1" dirty="0" smtClean="0">
                <a:solidFill>
                  <a:srgbClr val="FF0000"/>
                </a:solidFill>
              </a:rPr>
              <a:t> участия в оборонно-    спортивных играх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700" y="2268242"/>
            <a:ext cx="7848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Чувство </a:t>
            </a:r>
            <a:r>
              <a:rPr lang="ru-RU" sz="2000" b="1" dirty="0"/>
              <a:t>коллективизма, подлинной дружбы, товарищества и взаимной </a:t>
            </a:r>
            <a:r>
              <a:rPr lang="ru-RU" sz="2000" b="1" dirty="0" smtClean="0"/>
              <a:t>выручки.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Эстетическое воспитание.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Трудолюбие.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Волевые </a:t>
            </a:r>
            <a:r>
              <a:rPr lang="ru-RU" sz="2000" b="1" dirty="0"/>
              <a:t>качества</a:t>
            </a:r>
            <a:r>
              <a:rPr lang="ru-RU" sz="2000" b="1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Инициатива.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Чувство </a:t>
            </a:r>
            <a:r>
              <a:rPr lang="ru-RU" sz="2000" b="1" dirty="0"/>
              <a:t>долга и </a:t>
            </a:r>
            <a:r>
              <a:rPr lang="ru-RU" sz="2000" b="1" dirty="0" smtClean="0"/>
              <a:t>ответственность.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Решительность </a:t>
            </a:r>
            <a:r>
              <a:rPr lang="ru-RU" sz="2000" b="1" dirty="0"/>
              <a:t>и </a:t>
            </a:r>
            <a:r>
              <a:rPr lang="ru-RU" sz="2000" b="1" dirty="0" smtClean="0"/>
              <a:t>смелость.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Выносливость.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Тактическое мышление.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Настойчивость.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/>
              <a:t>Дисциплинированность.</a:t>
            </a:r>
          </a:p>
        </p:txBody>
      </p:sp>
    </p:spTree>
    <p:extLst>
      <p:ext uri="{BB962C8B-B14F-4D97-AF65-F5344CB8AC3E}">
        <p14:creationId xmlns:p14="http://schemas.microsoft.com/office/powerpoint/2010/main" val="195650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791" y="8282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          </a:t>
            </a:r>
            <a:r>
              <a:rPr lang="ru-RU" sz="4000" b="1" dirty="0" smtClean="0">
                <a:solidFill>
                  <a:srgbClr val="FF0000"/>
                </a:solidFill>
              </a:rPr>
              <a:t>Основные элементы и этапы,  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используемые  в  оборонно-   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спортивных играх и конкурсах</a:t>
            </a:r>
          </a:p>
          <a:p>
            <a:endParaRPr lang="ru-RU" sz="2000" b="1" dirty="0"/>
          </a:p>
        </p:txBody>
      </p:sp>
      <p:pic>
        <p:nvPicPr>
          <p:cNvPr id="14338" name="Picture 2" descr="http://school17.ucoz.org/bezymjanny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" y="3313569"/>
            <a:ext cx="9048989" cy="354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3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3200400"/>
            <a:ext cx="7813520" cy="6858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828800"/>
            <a:ext cx="7892768" cy="16002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FFFF00"/>
                </a:solidFill>
              </a:rPr>
              <a:t>Рассмотрение влияния оборонно-спортивных игр на воспитание патриотизма, чувства коллективизма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3400" y="1219200"/>
            <a:ext cx="7970682" cy="685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Цель занятия</a:t>
            </a:r>
            <a:endParaRPr kumimoji="0" lang="ru-RU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14348" y="4786322"/>
            <a:ext cx="7854696" cy="175260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57200" y="3810000"/>
            <a:ext cx="7878482" cy="2728922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R="4572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Изучить основные направления работы по подготовке, организации и проведению оборонно-спортивных игр. 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Совершенствоваться в </a:t>
            </a:r>
            <a:r>
              <a:rPr lang="ru-RU" sz="3200" dirty="0" smtClean="0">
                <a:solidFill>
                  <a:srgbClr val="FFFF00"/>
                </a:solidFill>
              </a:rPr>
              <a:t>проведении оборонно-спортивные игр и конкурсов.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68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ртем\Desktop\Фото школа 1\Фото для проекта\IMG_1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" y="2833077"/>
            <a:ext cx="462451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ртем\Desktop\фото школа 2\фото0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0244" y="495300"/>
            <a:ext cx="3483219" cy="464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400" y="11837"/>
            <a:ext cx="911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Выполнение армейских нормативов: надевание противогаза, пользование неисправным противогазом, надевание ОЗК и Л- 1, неполная разборка и сборка АКМ, снаряжение патронами магазина АКМ.</a:t>
            </a:r>
          </a:p>
        </p:txBody>
      </p:sp>
      <p:pic>
        <p:nvPicPr>
          <p:cNvPr id="5124" name="Picture 4" descr="C:\Users\Артем\Desktop\Фото школа 1\спара город 2018\Новая папка\IMG_4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4" y="4278922"/>
            <a:ext cx="3868616" cy="257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ртем\Desktop\Фото школа 1\Фото для проекта\IMG_33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8400"/>
            <a:ext cx="4724399" cy="31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Артем\Desktop\фото школа 2\фото0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6825" y="257175"/>
            <a:ext cx="3486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ртем\Desktop\фото школа 2\фото0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0600" y="18758"/>
            <a:ext cx="6857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Смотры- </a:t>
            </a:r>
            <a:r>
              <a:rPr lang="ru-RU" b="1" dirty="0">
                <a:solidFill>
                  <a:srgbClr val="FFFF00"/>
                </a:solidFill>
              </a:rPr>
              <a:t>конкурсы строя и песни, равнение на знамена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Picture 4" descr="C:\Users\Артем\Desktop\Фото школа 1\Парад2015\IMG_25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399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0" y="228600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        Стрелковые </a:t>
            </a:r>
            <a:r>
              <a:rPr lang="ru-RU" b="1" dirty="0">
                <a:solidFill>
                  <a:srgbClr val="FFFF00"/>
                </a:solidFill>
              </a:rPr>
              <a:t>конкурсы, гранатометание.</a:t>
            </a:r>
          </a:p>
        </p:txBody>
      </p:sp>
      <p:pic>
        <p:nvPicPr>
          <p:cNvPr id="11266" name="Picture 2" descr="C:\Users\Артем\Desktop\Фото школа 1\Фото сборное\Новая папка\Артем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irnsk.nethouse.ru/static/img/0000/0003/6831/36831013.ouzbinvw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546771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9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86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           Военно- </a:t>
            </a:r>
            <a:r>
              <a:rPr lang="ru-RU" b="1" dirty="0">
                <a:solidFill>
                  <a:srgbClr val="FFFF00"/>
                </a:solidFill>
              </a:rPr>
              <a:t>исторические и правовые </a:t>
            </a:r>
            <a:r>
              <a:rPr lang="ru-RU" b="1" dirty="0" smtClean="0">
                <a:solidFill>
                  <a:srgbClr val="FFFF00"/>
                </a:solidFill>
              </a:rPr>
              <a:t>конкурсы, участие в военно-  </a:t>
            </a:r>
          </a:p>
          <a:p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                                          исторических реконструкциях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Users\Артем\Desktop\Фото школа 1\фото учитель года\IMG-20180326-WA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el-mikheeva.ru/wp-content/uploads/2012/02/muzey-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22" y="1447800"/>
            <a:ext cx="4962278" cy="33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cdn3.img.ria.ru/images/96022/07/9602207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" y="1143000"/>
            <a:ext cx="4148943" cy="276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omskregion.info/images/news/full/2015/04/5f6aab71028e750430b4026d77306bb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76" y="4758830"/>
            <a:ext cx="2840575" cy="21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08" y="2286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Игры на местности с использованием элементов общевойсковой тактической 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                                                                 подготовки</a:t>
            </a:r>
            <a:endParaRPr lang="ru-RU" b="1" dirty="0"/>
          </a:p>
        </p:txBody>
      </p:sp>
      <p:pic>
        <p:nvPicPr>
          <p:cNvPr id="13316" name="Picture 4" descr="https://gubernia74.ru/images/upload/image/30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" y="3810001"/>
            <a:ext cx="458146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vkarpinsk.info/wp-content/uploads/2013/05/DSC095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234" y="884871"/>
            <a:ext cx="4529337" cy="301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azovschool.at.ua/kniga/51341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3" y="874931"/>
            <a:ext cx="4385116" cy="292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archive.pnzreg.ru/files/penza.ru/w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32" y="3606841"/>
            <a:ext cx="4535368" cy="325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kachat-kartinki.ru/img/picture/Nov/02/5794663a6a6b88d7f3d38d8885f5aaae/mini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3742"/>
            <a:ext cx="52387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vostochnoe-izmaylovo.ru/image_store/136501_orig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323" y="762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81400" y="228600"/>
            <a:ext cx="2243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Конкурсы по ПДД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46" name="Picture 6" descr="http://uvk14.at.ua/_nw/2/52385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932"/>
            <a:ext cx="4050323" cy="269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scool176.ucoz.ru/News/DSC_21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572000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Фото для проекта\турслет 2015\IMG_2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1300" y="30353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ртем\Desktop\Фото школа 1\Фото для проекта\Артем0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" y="685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8" y="119185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   Игры </a:t>
            </a:r>
            <a:r>
              <a:rPr lang="ru-RU" b="1" dirty="0">
                <a:solidFill>
                  <a:srgbClr val="FFFF00"/>
                </a:solidFill>
              </a:rPr>
              <a:t>с элементами </a:t>
            </a:r>
            <a:r>
              <a:rPr lang="ru-RU" b="1" dirty="0" smtClean="0">
                <a:solidFill>
                  <a:srgbClr val="FFFF00"/>
                </a:solidFill>
              </a:rPr>
              <a:t>физических упражнений, норм ГТО, </a:t>
            </a:r>
            <a:r>
              <a:rPr lang="ru-RU" b="1" dirty="0">
                <a:solidFill>
                  <a:srgbClr val="FFFF00"/>
                </a:solidFill>
              </a:rPr>
              <a:t>преодоления полос 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                                                             препятствий</a:t>
            </a:r>
            <a:r>
              <a:rPr lang="ru-RU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3077" name="Picture 5" descr="http://old.mst.aismo.ru/userdata/138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" y="3922834"/>
            <a:ext cx="3913554" cy="29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ртем\Desktop\Фото школа 1\Фото сборное\Новая папка\IMG_43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46" y="685800"/>
            <a:ext cx="4320038" cy="28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3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 для проекта\турслет 2015\IMG_2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6871"/>
            <a:ext cx="5508172" cy="41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ртем\Desktop\Фото школа 1\Фото для проекта\турслет 2015\IMG_27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23" y="914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ртем\Desktop\Фото школа 1\Фото для проекта\турслет 2015\IMG_2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" y="394816"/>
            <a:ext cx="4553578" cy="34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ртем\Desktop\фото школа 2\фото0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5818"/>
            <a:ext cx="3858846" cy="289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52400" y="25484"/>
            <a:ext cx="9116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</a:t>
            </a:r>
            <a:r>
              <a:rPr lang="ru-RU" b="1" dirty="0" smtClean="0">
                <a:solidFill>
                  <a:srgbClr val="FFFF00"/>
                </a:solidFill>
              </a:rPr>
              <a:t>Игры </a:t>
            </a:r>
            <a:r>
              <a:rPr lang="ru-RU" b="1" dirty="0">
                <a:solidFill>
                  <a:srgbClr val="FFFF00"/>
                </a:solidFill>
              </a:rPr>
              <a:t>на местности с элементами туризма, спасательной </a:t>
            </a:r>
            <a:r>
              <a:rPr lang="ru-RU" b="1" dirty="0" smtClean="0">
                <a:solidFill>
                  <a:srgbClr val="FFFF00"/>
                </a:solidFill>
              </a:rPr>
              <a:t>подготовки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ртем\Desktop\фото школа 2\фото0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ртем\Desktop\фото школа 2\фото0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71431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52600" y="95933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Игры с элементами оказания первой </a:t>
            </a:r>
            <a:r>
              <a:rPr lang="ru-RU" b="1" dirty="0" smtClean="0">
                <a:solidFill>
                  <a:srgbClr val="FF0000"/>
                </a:solidFill>
              </a:rPr>
              <a:t>помощи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631" y="838200"/>
            <a:ext cx="8077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 </a:t>
            </a:r>
            <a:r>
              <a:rPr lang="ru-RU" i="1" dirty="0" smtClean="0"/>
              <a:t>                                                                   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                                                                   План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                                   проведения </a:t>
            </a:r>
            <a:r>
              <a:rPr lang="ru-RU" b="1" i="1" dirty="0">
                <a:solidFill>
                  <a:srgbClr val="FF0000"/>
                </a:solidFill>
              </a:rPr>
              <a:t>оборонно- спортивной игры.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/>
              <a:t> </a:t>
            </a:r>
          </a:p>
          <a:p>
            <a:r>
              <a:rPr lang="ru-RU" b="1" i="1" dirty="0"/>
              <a:t>Ведущий — преподаватель- организатор  ОБЖ</a:t>
            </a:r>
            <a:endParaRPr lang="ru-RU" b="1" dirty="0"/>
          </a:p>
          <a:p>
            <a:r>
              <a:rPr lang="ru-RU" b="1" i="1" dirty="0"/>
              <a:t>Место проведения: Спортзал школы</a:t>
            </a:r>
            <a:endParaRPr lang="ru-RU" b="1" dirty="0"/>
          </a:p>
          <a:p>
            <a:r>
              <a:rPr lang="ru-RU" b="1" i="1" dirty="0"/>
              <a:t>Материальное обеспечение: АКМ– 2 </a:t>
            </a:r>
            <a:r>
              <a:rPr lang="ru-RU" b="1" i="1" dirty="0" err="1"/>
              <a:t>ед</a:t>
            </a:r>
            <a:r>
              <a:rPr lang="ru-RU" b="1" i="1" dirty="0"/>
              <a:t>, ОЗК- 2 шт., противогаз – 2 шт., </a:t>
            </a:r>
            <a:r>
              <a:rPr lang="ru-RU" b="1" i="1" dirty="0" err="1" smtClean="0"/>
              <a:t>пневматичесская</a:t>
            </a:r>
            <a:r>
              <a:rPr lang="ru-RU" b="1" i="1" dirty="0" smtClean="0"/>
              <a:t> </a:t>
            </a:r>
            <a:r>
              <a:rPr lang="ru-RU" b="1" i="1" dirty="0"/>
              <a:t>винтовка – 2 </a:t>
            </a:r>
            <a:r>
              <a:rPr lang="ru-RU" b="1" i="1" dirty="0" err="1"/>
              <a:t>шт</a:t>
            </a:r>
            <a:r>
              <a:rPr lang="ru-RU" b="1" i="1" dirty="0"/>
              <a:t>, пули- 6 </a:t>
            </a:r>
            <a:r>
              <a:rPr lang="ru-RU" b="1" i="1" dirty="0" err="1"/>
              <a:t>шт</a:t>
            </a:r>
            <a:r>
              <a:rPr lang="ru-RU" b="1" i="1" dirty="0"/>
              <a:t>, мишени- 2 шт.</a:t>
            </a:r>
            <a:endParaRPr lang="ru-RU" b="1" dirty="0"/>
          </a:p>
          <a:p>
            <a:r>
              <a:rPr lang="ru-RU" b="1" i="1" dirty="0"/>
              <a:t>Соревнование проводится среди обучающихся 10-х и 11 классов.</a:t>
            </a:r>
            <a:endParaRPr lang="ru-RU" b="1" dirty="0"/>
          </a:p>
          <a:p>
            <a:r>
              <a:rPr lang="ru-RU" b="1" i="1" dirty="0"/>
              <a:t>Состав команд:  5 человек от каждого класса. </a:t>
            </a:r>
            <a:br>
              <a:rPr lang="ru-RU" b="1" i="1" dirty="0"/>
            </a:br>
            <a:r>
              <a:rPr lang="ru-RU" b="1" i="1" dirty="0">
                <a:solidFill>
                  <a:srgbClr val="FF0000"/>
                </a:solidFill>
              </a:rPr>
              <a:t>Программа соревнований: </a:t>
            </a:r>
            <a:r>
              <a:rPr lang="ru-RU" b="1" i="1" dirty="0" smtClean="0"/>
              <a:t> 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1 </a:t>
            </a:r>
            <a:r>
              <a:rPr lang="ru-RU" b="1" u="sng" dirty="0">
                <a:solidFill>
                  <a:srgbClr val="FF0000"/>
                </a:solidFill>
              </a:rPr>
              <a:t>этап </a:t>
            </a:r>
            <a:r>
              <a:rPr lang="ru-RU" b="1" u="sng" dirty="0" smtClean="0">
                <a:solidFill>
                  <a:srgbClr val="FF0000"/>
                </a:solidFill>
              </a:rPr>
              <a:t>военизированной </a:t>
            </a:r>
            <a:r>
              <a:rPr lang="ru-RU" b="1" u="sng" dirty="0">
                <a:solidFill>
                  <a:srgbClr val="FF0000"/>
                </a:solidFill>
              </a:rPr>
              <a:t>эстафеты </a:t>
            </a:r>
            <a:endParaRPr lang="ru-RU" b="1" u="sng" dirty="0" smtClean="0">
              <a:solidFill>
                <a:srgbClr val="FF0000"/>
              </a:solidFill>
            </a:endParaRPr>
          </a:p>
          <a:p>
            <a:r>
              <a:rPr lang="ru-RU" b="1" i="1" dirty="0" smtClean="0"/>
              <a:t>надевание </a:t>
            </a:r>
            <a:r>
              <a:rPr lang="ru-RU" b="1" i="1" dirty="0"/>
              <a:t>ОЗК в виде </a:t>
            </a:r>
            <a:r>
              <a:rPr lang="ru-RU" b="1" i="1" dirty="0" smtClean="0"/>
              <a:t>плаща.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2 </a:t>
            </a:r>
            <a:r>
              <a:rPr lang="ru-RU" b="1" u="sng" dirty="0">
                <a:solidFill>
                  <a:srgbClr val="FF0000"/>
                </a:solidFill>
              </a:rPr>
              <a:t>этап военизированной </a:t>
            </a:r>
            <a:r>
              <a:rPr lang="ru-RU" b="1" u="sng" dirty="0" smtClean="0">
                <a:solidFill>
                  <a:srgbClr val="FF0000"/>
                </a:solidFill>
              </a:rPr>
              <a:t>эстафеты</a:t>
            </a:r>
          </a:p>
          <a:p>
            <a:r>
              <a:rPr lang="ru-RU" b="1" i="1" dirty="0" smtClean="0"/>
              <a:t>включающий </a:t>
            </a:r>
            <a:r>
              <a:rPr lang="ru-RU" b="1" i="1" dirty="0"/>
              <a:t>переноску раненного, неполную разборку и сборку после неполной разборки автомата АКМ</a:t>
            </a:r>
            <a:r>
              <a:rPr lang="ru-RU" b="1" u="sng" dirty="0" smtClean="0">
                <a:solidFill>
                  <a:srgbClr val="FF0000"/>
                </a:solidFill>
              </a:rPr>
              <a:t>   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u="sng" dirty="0" smtClean="0">
                <a:solidFill>
                  <a:srgbClr val="FF0000"/>
                </a:solidFill>
              </a:rPr>
              <a:t>3 этап военизированной эстафеты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i="1" dirty="0" smtClean="0"/>
              <a:t>Стрельба </a:t>
            </a:r>
            <a:r>
              <a:rPr lang="ru-RU" b="1" i="1" dirty="0"/>
              <a:t>из пневматической винтовки.</a:t>
            </a:r>
            <a:endParaRPr lang="ru-RU" b="1" dirty="0"/>
          </a:p>
          <a:p>
            <a:r>
              <a:rPr lang="ru-RU" b="1" i="1" dirty="0" smtClean="0"/>
              <a:t>Обучающиеся </a:t>
            </a:r>
            <a:r>
              <a:rPr lang="ru-RU" b="1" i="1" dirty="0"/>
              <a:t>по классам, в линию взводных колонн построены в спортзале.</a:t>
            </a:r>
            <a:endParaRPr lang="ru-RU" b="1" dirty="0"/>
          </a:p>
          <a:p>
            <a:r>
              <a:rPr lang="ru-RU" b="1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998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0"/>
            <a:ext cx="8305800" cy="563880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«Спасибо деду за Победу!!! </a:t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каждый отстоявший дом, </a:t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небо чистое, за веру, </a:t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Зато, что мы теперь живем!!!»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IMG_38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52663"/>
            <a:ext cx="8187266" cy="4605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685800"/>
            <a:ext cx="8153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                                              Организационная часть.</a:t>
            </a:r>
          </a:p>
          <a:p>
            <a:r>
              <a:rPr lang="ru-RU" sz="1600" b="1" i="1" dirty="0" smtClean="0"/>
              <a:t>Ведущий  </a:t>
            </a:r>
            <a:r>
              <a:rPr lang="ru-RU" sz="1600" b="1" i="1" dirty="0"/>
              <a:t>объявляет о начале соревнований,  доводит порядок  и последовательность проведения конкурсной программы, обращает внимание на выполнение мер безопасности при проведении военизированной эстафеты.</a:t>
            </a:r>
            <a:endParaRPr lang="ru-RU" sz="1600" b="1" dirty="0"/>
          </a:p>
          <a:p>
            <a:r>
              <a:rPr lang="ru-RU" sz="1600" b="1" i="1" dirty="0"/>
              <a:t> </a:t>
            </a:r>
            <a:r>
              <a:rPr lang="ru-RU" sz="1600" b="1" i="1" dirty="0" smtClean="0"/>
              <a:t>Объявляет </a:t>
            </a:r>
            <a:r>
              <a:rPr lang="ru-RU" sz="1600" b="1" i="1" dirty="0"/>
              <a:t>выборы жюри в составе 3 человек. </a:t>
            </a:r>
            <a:br>
              <a:rPr lang="ru-RU" sz="1600" b="1" i="1" dirty="0"/>
            </a:br>
            <a:r>
              <a:rPr lang="ru-RU" sz="1600" b="1" i="1" dirty="0" smtClean="0"/>
              <a:t>Члены </a:t>
            </a:r>
            <a:r>
              <a:rPr lang="ru-RU" sz="1600" b="1" i="1" dirty="0"/>
              <a:t>жюри занимают места за столом. </a:t>
            </a:r>
            <a:endParaRPr lang="ru-RU" sz="1600" b="1" dirty="0"/>
          </a:p>
        </p:txBody>
      </p:sp>
      <p:pic>
        <p:nvPicPr>
          <p:cNvPr id="5122" name="Picture 2" descr="C:\Users\Артем\Desktop\Фото школа 1\В спартакиада 2017 фото\20170127_131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604"/>
            <a:ext cx="4893733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ртем\Desktop\Фото школа 1\В спартакиада 2017 фото\20170127_131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23" y="42862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5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685800"/>
            <a:ext cx="807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                                    </a:t>
            </a:r>
            <a:r>
              <a:rPr lang="ru-RU" b="1" i="1" dirty="0">
                <a:solidFill>
                  <a:srgbClr val="FF0000"/>
                </a:solidFill>
              </a:rPr>
              <a:t>Основная часть      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u="sng" dirty="0"/>
              <a:t>Ведущий объявляет первый конкурс: «Военизированная эстафета».</a:t>
            </a:r>
            <a:endParaRPr lang="ru-RU" b="1" dirty="0"/>
          </a:p>
          <a:p>
            <a:r>
              <a:rPr lang="ru-RU" b="1" dirty="0"/>
              <a:t>Вызывает команды  от двух классов на исходное положение,  дает старт.     </a:t>
            </a:r>
            <a:endParaRPr lang="ru-RU" b="1" dirty="0" smtClean="0"/>
          </a:p>
          <a:p>
            <a:r>
              <a:rPr lang="ru-RU" b="1" u="sng" dirty="0" smtClean="0">
                <a:solidFill>
                  <a:srgbClr val="FF0000"/>
                </a:solidFill>
              </a:rPr>
              <a:t>1 </a:t>
            </a:r>
            <a:r>
              <a:rPr lang="ru-RU" b="1" u="sng" dirty="0">
                <a:solidFill>
                  <a:srgbClr val="FF0000"/>
                </a:solidFill>
              </a:rPr>
              <a:t>этап военизированной эстафеты        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/>
              <a:t>С исходного положения в правой стороне спортзала, от каждой из двух команд по одному участнику с ОЗК  и противогазом находящихся в походном положении бегом выдвигаются в левую сторону. Добежав, надевают ОЗК в виде плаща и бегом возвращаются на исходное положение, </a:t>
            </a:r>
            <a:r>
              <a:rPr lang="ru-RU" b="1" dirty="0" smtClean="0"/>
              <a:t>по пересечении </a:t>
            </a:r>
            <a:r>
              <a:rPr lang="ru-RU" b="1" dirty="0"/>
              <a:t>линии, обозначающей исходное положение начинают движение участники  второго этапа.</a:t>
            </a:r>
          </a:p>
        </p:txBody>
      </p:sp>
      <p:pic>
        <p:nvPicPr>
          <p:cNvPr id="3" name="Picture 2" descr="C:\Users\Артем\Desktop\изображения\фото0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17715" y="3334238"/>
            <a:ext cx="3018693" cy="402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lub.desantura.ru/upload/iblock/600/6008877d6a1c14355c999aa10afbd69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08311"/>
            <a:ext cx="2032000" cy="30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old.sozhnews.by/uploads/posts/2011-03/thumbs/1299238998_img_17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062" y="3821722"/>
            <a:ext cx="2012462" cy="301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42283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2 этап военизированной эстафеты        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/>
              <a:t>С исходного положения от каждой из двух команд по два участника переносят на руках третьего – обозначающего раненного в другой конец спортзала, где распложены два стола с учебными автоматами АКМ, добежав до столов, один из участников производит неполную разборку автомата, второй- сборку и перенося  раненного в положении сидя на руках бегом возвращаются на исходное положение</a:t>
            </a:r>
            <a:r>
              <a:rPr lang="ru-RU" dirty="0"/>
              <a:t>.  </a:t>
            </a:r>
          </a:p>
        </p:txBody>
      </p:sp>
      <p:pic>
        <p:nvPicPr>
          <p:cNvPr id="3" name="Picture 2" descr="C:\Users\Артем\Desktop\Фото школа 1\КТНПТ\Canon EOS 1100D_20130222_135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6101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ртем\Desktop\Фото школа 1\КТНПТ\Canon EOS 1100D_20130222_135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57" y="3632315"/>
            <a:ext cx="4861974" cy="32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838200"/>
            <a:ext cx="8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3 этап военизированной эстафеты 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/>
              <a:t> С исходного положения в правой стороне спортзала, от каждой из двух команд по одному участнику бегом выдвигаются к рубежу открытия огня и производят по 3 выстрела сидя за столом, дистанция до мишеней 10 метров, после этого выдвигаются обратно. За каждое непопадание начисляется дополнительные 20 секунд.       </a:t>
            </a:r>
          </a:p>
        </p:txBody>
      </p:sp>
      <p:pic>
        <p:nvPicPr>
          <p:cNvPr id="1026" name="Picture 2" descr="C:\Users\Артем\Desktop\Фото школа 1\Фото для проекта\IMG_0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2801" y="2393992"/>
            <a:ext cx="3571207" cy="535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ртем\Desktop\изображения\фото0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65800" y="2141189"/>
            <a:ext cx="2895600" cy="38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5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846" y="847635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Ведущий с членами жури записывают время и недостатки при выполнении условий эстафеты.</a:t>
            </a:r>
          </a:p>
          <a:p>
            <a:r>
              <a:rPr lang="ru-RU" b="1" dirty="0"/>
              <a:t>Члены жюри подводят итоги конкурса.</a:t>
            </a:r>
          </a:p>
          <a:p>
            <a:r>
              <a:rPr lang="ru-RU" dirty="0"/>
              <a:t> </a:t>
            </a:r>
          </a:p>
        </p:txBody>
      </p:sp>
      <p:pic>
        <p:nvPicPr>
          <p:cNvPr id="4098" name="Picture 2" descr="C:\Users\Артем\Desktop\Фото школа 1\КТНПТ\Canon EOS 1100D_20130222_143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7" y="320040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ртем\Desktop\Фото школа 1\КТНПТ\Canon EOS 1100D_20130222_143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76737" y="1967337"/>
            <a:ext cx="5860416" cy="39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9144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 </a:t>
            </a:r>
            <a:r>
              <a:rPr lang="ru-RU" b="1" i="1" dirty="0">
                <a:solidFill>
                  <a:srgbClr val="FF0000"/>
                </a:solidFill>
              </a:rPr>
              <a:t>Заключительная часть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/>
              <a:t>Заместитель директора по воспитательной работе объявляет победителей, вручает призы и грамоты.            </a:t>
            </a:r>
          </a:p>
          <a:p>
            <a:r>
              <a:rPr lang="ru-RU" b="1" dirty="0"/>
              <a:t>Ведущий подводит итоги и объявляет окончание праздничных мероприятий.   </a:t>
            </a:r>
          </a:p>
        </p:txBody>
      </p:sp>
      <p:pic>
        <p:nvPicPr>
          <p:cNvPr id="3075" name="Picture 3" descr="C:\Users\Артем\Desktop\Фото школа 1\КТНПТ\Canon EOS 1100D_20130222_143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062" y="3345817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7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	</a:t>
            </a:r>
          </a:p>
          <a:p>
            <a:pPr marL="0" indent="0">
              <a:buNone/>
            </a:pPr>
            <a:r>
              <a:rPr lang="ru-RU" sz="12800" b="1" dirty="0" smtClean="0">
                <a:solidFill>
                  <a:srgbClr val="FF0000"/>
                </a:solidFill>
              </a:rPr>
              <a:t>                             Заключение</a:t>
            </a:r>
          </a:p>
          <a:p>
            <a:pPr marL="0" indent="0">
              <a:buNone/>
            </a:pPr>
            <a:r>
              <a:rPr lang="ru-RU" sz="11200" b="1" dirty="0"/>
              <a:t> </a:t>
            </a:r>
            <a:r>
              <a:rPr lang="ru-RU" sz="11200" b="1" dirty="0" smtClean="0"/>
              <a:t>   </a:t>
            </a:r>
            <a:r>
              <a:rPr lang="ru-RU" sz="11200" b="1" dirty="0" smtClean="0">
                <a:solidFill>
                  <a:srgbClr val="0070C0"/>
                </a:solidFill>
              </a:rPr>
              <a:t>Роль </a:t>
            </a:r>
            <a:r>
              <a:rPr lang="ru-RU" sz="11200" b="1" dirty="0">
                <a:solidFill>
                  <a:srgbClr val="0070C0"/>
                </a:solidFill>
              </a:rPr>
              <a:t>игр в патриотическом воспитании заключается, прежде всего, в том, что эти игры способствуют развитию у учащихся высоких нравственных чувств, моральных качеств. </a:t>
            </a:r>
            <a:r>
              <a:rPr lang="ru-RU" sz="11200" b="1" dirty="0" smtClean="0">
                <a:solidFill>
                  <a:srgbClr val="0070C0"/>
                </a:solidFill>
              </a:rPr>
              <a:t>Эти чувства </a:t>
            </a:r>
            <a:r>
              <a:rPr lang="ru-RU" sz="11200" b="1" dirty="0">
                <a:solidFill>
                  <a:srgbClr val="0070C0"/>
                </a:solidFill>
              </a:rPr>
              <a:t>имеют большое значение для развития всех сторон личности школьника. Исключительна их роль в развитии познавательной деятельности. А эти качества пригодятся и в обычной жизни и для подготовки к </a:t>
            </a:r>
            <a:r>
              <a:rPr lang="ru-RU" sz="11200" b="1" dirty="0" smtClean="0">
                <a:solidFill>
                  <a:srgbClr val="0070C0"/>
                </a:solidFill>
              </a:rPr>
              <a:t>защите Отечества, то </a:t>
            </a:r>
            <a:r>
              <a:rPr lang="ru-RU" sz="11200" b="1" dirty="0">
                <a:solidFill>
                  <a:srgbClr val="0070C0"/>
                </a:solidFill>
              </a:rPr>
              <a:t>есть способствует укреплению обороноспособности нашего государства, как гаранта нормальной жизни наших граждан. </a:t>
            </a:r>
          </a:p>
        </p:txBody>
      </p:sp>
    </p:spTree>
    <p:extLst>
      <p:ext uri="{BB962C8B-B14F-4D97-AF65-F5344CB8AC3E}">
        <p14:creationId xmlns:p14="http://schemas.microsoft.com/office/powerpoint/2010/main" val="29389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00" y="1600200"/>
            <a:ext cx="518956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</a:rPr>
              <a:t>Спасибо за</a:t>
            </a:r>
          </a:p>
          <a:p>
            <a:r>
              <a:rPr lang="ru-RU" sz="7200" b="1" i="1" dirty="0" smtClean="0">
                <a:solidFill>
                  <a:srgbClr val="FF0000"/>
                </a:solidFill>
              </a:rPr>
              <a:t> внимание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7970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Учитель\Desktop\к педсовету\27-08-2015_11-51-15\IMG-20150827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3962400" cy="2228850"/>
          </a:xfrm>
          <a:prstGeom prst="rect">
            <a:avLst/>
          </a:prstGeom>
          <a:noFill/>
        </p:spPr>
      </p:pic>
      <p:pic>
        <p:nvPicPr>
          <p:cNvPr id="9219" name="Picture 3" descr="C:\Users\Учитель\Desktop\к педсовету\27-08-2015_11-51-15\IMG-20150827-WA0000.jpg"/>
          <p:cNvPicPr>
            <a:picLocks noChangeAspect="1" noChangeArrowheads="1"/>
          </p:cNvPicPr>
          <p:nvPr/>
        </p:nvPicPr>
        <p:blipFill>
          <a:blip r:embed="rId3"/>
          <a:srcRect l="17262" t="33284" r="44286" b="17192"/>
          <a:stretch>
            <a:fillRect/>
          </a:stretch>
        </p:blipFill>
        <p:spPr bwMode="auto">
          <a:xfrm>
            <a:off x="457200" y="3987408"/>
            <a:ext cx="3962400" cy="2870592"/>
          </a:xfrm>
          <a:prstGeom prst="rect">
            <a:avLst/>
          </a:prstGeom>
          <a:noFill/>
        </p:spPr>
      </p:pic>
      <p:pic>
        <p:nvPicPr>
          <p:cNvPr id="9220" name="Picture 4" descr="C:\Users\Учитель\Desktop\к педсовету\27-08-2015_11-51-15\IMG-20150827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752600"/>
            <a:ext cx="4267200" cy="2400301"/>
          </a:xfrm>
          <a:prstGeom prst="rect">
            <a:avLst/>
          </a:prstGeom>
          <a:noFill/>
        </p:spPr>
      </p:pic>
      <p:pic>
        <p:nvPicPr>
          <p:cNvPr id="9221" name="Picture 5" descr="C:\Users\Учитель\Desktop\к педсовету\27-08-2015_11-51-15\IMG-20150827-WA0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4191000"/>
            <a:ext cx="4016188" cy="2667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990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Патриотическое воспитание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4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133600"/>
            <a:ext cx="8738922" cy="4572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295400"/>
            <a:ext cx="82296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Патриотическое воспитание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Фото для проекта\8,12,17\IMG_35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9719"/>
            <a:ext cx="7302422" cy="486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495" y="1309338"/>
            <a:ext cx="5318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воспитание </a:t>
            </a:r>
          </a:p>
        </p:txBody>
      </p:sp>
    </p:spTree>
    <p:extLst>
      <p:ext uri="{BB962C8B-B14F-4D97-AF65-F5344CB8AC3E}">
        <p14:creationId xmlns:p14="http://schemas.microsoft.com/office/powerpoint/2010/main" val="9376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-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6482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3600" dirty="0" smtClean="0"/>
              <a:t>	</a:t>
            </a:r>
            <a:r>
              <a:rPr lang="ru-RU" sz="3600" b="1" dirty="0" smtClean="0"/>
              <a:t>необходимый вид деятельности, в процессе которого применяется и обогащается накопленный детьми жизненный опыт, углубляются представления об окружающем мире, приобретаются навыки, необходимые  для успешной трудовой деятельности, воспитываются организаторские способности.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3831" y="1371600"/>
            <a:ext cx="762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 оборонно -спортивных играх в доступной для школьника форме отражаются социальные отношения российских воинов и в упрощенном виде обстановка, характерная для военных занятий, боевых действий. В этом заключается и функция игр для патриотического воспитания, и истоки интереса ребят к этим играм, серьезного и творческого отношения к ним.</a:t>
            </a:r>
          </a:p>
        </p:txBody>
      </p:sp>
    </p:spTree>
    <p:extLst>
      <p:ext uri="{BB962C8B-B14F-4D97-AF65-F5344CB8AC3E}">
        <p14:creationId xmlns:p14="http://schemas.microsoft.com/office/powerpoint/2010/main" val="13154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8382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Оборонно-спортивные игры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коллаж 10 а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419" y="1447800"/>
            <a:ext cx="7679278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</TotalTime>
  <Words>1082</Words>
  <Application>Microsoft Office PowerPoint</Application>
  <PresentationFormat>Экран (4:3)</PresentationFormat>
  <Paragraphs>108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Тема занятия:</vt:lpstr>
      <vt:lpstr>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-</vt:lpstr>
      <vt:lpstr>Презентация PowerPoint</vt:lpstr>
      <vt:lpstr>Оборонно-спортивные игры</vt:lpstr>
      <vt:lpstr>          Военно-спортивной игре присущи                   основные черты любой игры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Артем</cp:lastModifiedBy>
  <cp:revision>56</cp:revision>
  <dcterms:created xsi:type="dcterms:W3CDTF">2013-10-28T09:12:00Z</dcterms:created>
  <dcterms:modified xsi:type="dcterms:W3CDTF">2018-11-19T17:45:53Z</dcterms:modified>
</cp:coreProperties>
</file>